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PT Sans Narrow"/>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TSansNarrow-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4b693c73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4b693c73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712c1a4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712c1a4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4b693c7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4b693c7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712c1a4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712c1a4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4b693c7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4b693c7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4b693c7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4b693c7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4b693c7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4b693c7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4b693c73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4b693c7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4b693c73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4b693c73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Weekly Update 3</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Sarang Deb Saha</a:t>
            </a:r>
            <a:endParaRPr/>
          </a:p>
        </p:txBody>
      </p:sp>
      <p:sp>
        <p:nvSpPr>
          <p:cNvPr id="60" name="Google Shape;60;p13"/>
          <p:cNvSpPr txBox="1"/>
          <p:nvPr/>
        </p:nvSpPr>
        <p:spPr>
          <a:xfrm>
            <a:off x="4513275" y="424332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1</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0" y="199150"/>
            <a:ext cx="5341001" cy="3008764"/>
          </a:xfrm>
          <a:prstGeom prst="rect">
            <a:avLst/>
          </a:prstGeom>
          <a:noFill/>
          <a:ln>
            <a:noFill/>
          </a:ln>
        </p:spPr>
      </p:pic>
      <p:pic>
        <p:nvPicPr>
          <p:cNvPr id="132" name="Google Shape;132;p22"/>
          <p:cNvPicPr preferRelativeResize="0"/>
          <p:nvPr/>
        </p:nvPicPr>
        <p:blipFill>
          <a:blip r:embed="rId4">
            <a:alphaModFix/>
          </a:blip>
          <a:stretch>
            <a:fillRect/>
          </a:stretch>
        </p:blipFill>
        <p:spPr>
          <a:xfrm>
            <a:off x="5581675" y="222350"/>
            <a:ext cx="3250625" cy="2856103"/>
          </a:xfrm>
          <a:prstGeom prst="rect">
            <a:avLst/>
          </a:prstGeom>
          <a:noFill/>
          <a:ln>
            <a:noFill/>
          </a:ln>
        </p:spPr>
      </p:pic>
      <p:sp>
        <p:nvSpPr>
          <p:cNvPr id="133" name="Google Shape;133;p22"/>
          <p:cNvSpPr txBox="1"/>
          <p:nvPr/>
        </p:nvSpPr>
        <p:spPr>
          <a:xfrm>
            <a:off x="9197075" y="2056725"/>
            <a:ext cx="715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sp>
        <p:nvSpPr>
          <p:cNvPr id="134" name="Google Shape;134;p22"/>
          <p:cNvSpPr txBox="1"/>
          <p:nvPr/>
        </p:nvSpPr>
        <p:spPr>
          <a:xfrm>
            <a:off x="463075" y="3646975"/>
            <a:ext cx="5118600" cy="10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solidFill>
                  <a:schemeClr val="lt2"/>
                </a:solidFill>
                <a:latin typeface="Source Sans Pro"/>
                <a:ea typeface="Source Sans Pro"/>
                <a:cs typeface="Source Sans Pro"/>
                <a:sym typeface="Source Sans Pro"/>
              </a:rPr>
              <a:t>If H1 &lt; H2 then, the vehicle is coming</a:t>
            </a:r>
            <a:endParaRPr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2"/>
                </a:solidFill>
                <a:latin typeface="Source Sans Pro"/>
                <a:ea typeface="Source Sans Pro"/>
                <a:cs typeface="Source Sans Pro"/>
                <a:sym typeface="Source Sans Pro"/>
              </a:rPr>
              <a:t>towards the camera and is in the right way.</a:t>
            </a:r>
            <a:endParaRPr sz="18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800">
                <a:solidFill>
                  <a:schemeClr val="lt2"/>
                </a:solidFill>
                <a:latin typeface="Source Sans Pro"/>
                <a:ea typeface="Source Sans Pro"/>
                <a:cs typeface="Source Sans Pro"/>
                <a:sym typeface="Source Sans Pro"/>
              </a:rPr>
              <a:t>Else, the system will detect it as a wrong-way vehicle. </a:t>
            </a:r>
            <a:endParaRPr sz="18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pic>
        <p:nvPicPr>
          <p:cNvPr id="135" name="Google Shape;135;p22"/>
          <p:cNvPicPr preferRelativeResize="0"/>
          <p:nvPr/>
        </p:nvPicPr>
        <p:blipFill>
          <a:blip r:embed="rId5">
            <a:alphaModFix/>
          </a:blip>
          <a:stretch>
            <a:fillRect/>
          </a:stretch>
        </p:blipFill>
        <p:spPr>
          <a:xfrm>
            <a:off x="5440673" y="3195200"/>
            <a:ext cx="3445825" cy="1959550"/>
          </a:xfrm>
          <a:prstGeom prst="rect">
            <a:avLst/>
          </a:prstGeom>
          <a:noFill/>
          <a:ln>
            <a:noFill/>
          </a:ln>
        </p:spPr>
      </p:pic>
      <p:sp>
        <p:nvSpPr>
          <p:cNvPr id="136" name="Google Shape;136;p22"/>
          <p:cNvSpPr txBox="1"/>
          <p:nvPr/>
        </p:nvSpPr>
        <p:spPr>
          <a:xfrm>
            <a:off x="4572000" y="4568875"/>
            <a:ext cx="5592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10</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87900" y="893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 work:</a:t>
            </a:r>
            <a:endParaRPr/>
          </a:p>
        </p:txBody>
      </p:sp>
      <p:sp>
        <p:nvSpPr>
          <p:cNvPr id="66" name="Google Shape;66;p14"/>
          <p:cNvSpPr txBox="1"/>
          <p:nvPr>
            <p:ph idx="1" type="body"/>
          </p:nvPr>
        </p:nvSpPr>
        <p:spPr>
          <a:xfrm>
            <a:off x="5088775" y="1152475"/>
            <a:ext cx="3743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dk2"/>
              </a:solidFill>
            </a:endParaRPr>
          </a:p>
          <a:p>
            <a:pPr indent="0" lvl="0" marL="0" rtl="0" algn="l">
              <a:spcBef>
                <a:spcPts val="1200"/>
              </a:spcBef>
              <a:spcAft>
                <a:spcPts val="0"/>
              </a:spcAft>
              <a:buNone/>
            </a:pPr>
            <a:r>
              <a:t/>
            </a:r>
            <a:endParaRPr b="1">
              <a:solidFill>
                <a:schemeClr val="dk2"/>
              </a:solidFill>
            </a:endParaRPr>
          </a:p>
          <a:p>
            <a:pPr indent="0" lvl="0" marL="0" rtl="0" algn="l">
              <a:spcBef>
                <a:spcPts val="1200"/>
              </a:spcBef>
              <a:spcAft>
                <a:spcPts val="0"/>
              </a:spcAft>
              <a:buNone/>
            </a:pPr>
            <a:r>
              <a:rPr b="1" lang="en">
                <a:solidFill>
                  <a:schemeClr val="dk2"/>
                </a:solidFill>
              </a:rPr>
              <a:t>Mapping all of the accidents in UK from 2005-2015 using the Gmap API.</a:t>
            </a:r>
            <a:endParaRPr b="1">
              <a:solidFill>
                <a:schemeClr val="dk2"/>
              </a:solidFill>
            </a:endParaRPr>
          </a:p>
          <a:p>
            <a:pPr indent="0" lvl="0" marL="0" rtl="0" algn="l">
              <a:spcBef>
                <a:spcPts val="1200"/>
              </a:spcBef>
              <a:spcAft>
                <a:spcPts val="1200"/>
              </a:spcAft>
              <a:buNone/>
            </a:pPr>
            <a:r>
              <a:rPr b="1" lang="en">
                <a:solidFill>
                  <a:schemeClr val="dk2"/>
                </a:solidFill>
              </a:rPr>
              <a:t>Can be replicated for Bengaluru now</a:t>
            </a:r>
            <a:endParaRPr b="1">
              <a:solidFill>
                <a:schemeClr val="dk2"/>
              </a:solidFill>
            </a:endParaRPr>
          </a:p>
        </p:txBody>
      </p:sp>
      <p:pic>
        <p:nvPicPr>
          <p:cNvPr id="67" name="Google Shape;67;p14"/>
          <p:cNvPicPr preferRelativeResize="0"/>
          <p:nvPr/>
        </p:nvPicPr>
        <p:blipFill>
          <a:blip r:embed="rId3">
            <a:alphaModFix/>
          </a:blip>
          <a:stretch>
            <a:fillRect/>
          </a:stretch>
        </p:blipFill>
        <p:spPr>
          <a:xfrm>
            <a:off x="465100" y="842952"/>
            <a:ext cx="4024700" cy="4187850"/>
          </a:xfrm>
          <a:prstGeom prst="rect">
            <a:avLst/>
          </a:prstGeom>
          <a:noFill/>
          <a:ln>
            <a:noFill/>
          </a:ln>
        </p:spPr>
      </p:pic>
      <p:sp>
        <p:nvSpPr>
          <p:cNvPr id="68" name="Google Shape;68;p14"/>
          <p:cNvSpPr txBox="1"/>
          <p:nvPr/>
        </p:nvSpPr>
        <p:spPr>
          <a:xfrm>
            <a:off x="4517700" y="4496800"/>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2</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580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Relating with previous week’s study</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173950" y="1249150"/>
            <a:ext cx="8658351" cy="3956500"/>
          </a:xfrm>
          <a:prstGeom prst="rect">
            <a:avLst/>
          </a:prstGeom>
          <a:noFill/>
          <a:ln>
            <a:noFill/>
          </a:ln>
        </p:spPr>
      </p:pic>
      <p:sp>
        <p:nvSpPr>
          <p:cNvPr id="76" name="Google Shape;76;p15"/>
          <p:cNvSpPr txBox="1"/>
          <p:nvPr/>
        </p:nvSpPr>
        <p:spPr>
          <a:xfrm>
            <a:off x="4572000" y="456887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3</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0555"/>
              <a:buFont typeface="Arial"/>
              <a:buNone/>
            </a:pPr>
            <a:r>
              <a:rPr lang="en" sz="3600">
                <a:solidFill>
                  <a:srgbClr val="EF6C00"/>
                </a:solidFill>
                <a:latin typeface="PT Sans Narrow"/>
                <a:ea typeface="PT Sans Narrow"/>
                <a:cs typeface="PT Sans Narrow"/>
                <a:sym typeface="PT Sans Narrow"/>
              </a:rPr>
              <a:t>Paper referred:</a:t>
            </a:r>
            <a:endParaRPr sz="3600">
              <a:solidFill>
                <a:srgbClr val="EF6C00"/>
              </a:solidFill>
              <a:latin typeface="PT Sans Narrow"/>
              <a:ea typeface="PT Sans Narrow"/>
              <a:cs typeface="PT Sans Narrow"/>
              <a:sym typeface="PT Sans Narrow"/>
            </a:endParaRPr>
          </a:p>
          <a:p>
            <a:pPr indent="0" lvl="0" marL="0" rtl="0" algn="l">
              <a:spcBef>
                <a:spcPts val="0"/>
              </a:spcBef>
              <a:spcAft>
                <a:spcPts val="0"/>
              </a:spcAft>
              <a:buNone/>
            </a:pPr>
            <a:r>
              <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Goyal, Aman, et al. "Detecting, tracking and counting motorcycle rider traffic violations on unconstrained roads." Proceedings of the IEEE/CVF Conference on Computer Vision and Pattern Recognition. 2022.</a:t>
            </a:r>
            <a:endParaRPr/>
          </a:p>
          <a:p>
            <a:pPr indent="-342900" lvl="0" marL="457200" rtl="0" algn="l">
              <a:spcBef>
                <a:spcPts val="0"/>
              </a:spcBef>
              <a:spcAft>
                <a:spcPts val="0"/>
              </a:spcAft>
              <a:buSzPts val="1800"/>
              <a:buChar char="-"/>
            </a:pPr>
            <a:r>
              <a:rPr lang="en"/>
              <a:t>IIIT Hyderabad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Rahman, Zillur, Amit Mazumder Ami, and Muhammad Ahsan Ullah. "A real-time wrong-way vehicle detection based on YOLO and centroid tracking." 2020 IEEE Region 10 Symposium (TENSYMP). IEEE, 2020.</a:t>
            </a:r>
            <a:endParaRPr/>
          </a:p>
          <a:p>
            <a:pPr indent="-342900" lvl="0" marL="457200" rtl="0" algn="l">
              <a:spcBef>
                <a:spcPts val="0"/>
              </a:spcBef>
              <a:spcAft>
                <a:spcPts val="0"/>
              </a:spcAft>
              <a:buSzPts val="1800"/>
              <a:buChar char="-"/>
            </a:pPr>
            <a:r>
              <a:rPr lang="en"/>
              <a:t>Chittagong University of Engineering and Technology (CUET)</a:t>
            </a:r>
            <a:endParaRPr/>
          </a:p>
        </p:txBody>
      </p:sp>
      <p:sp>
        <p:nvSpPr>
          <p:cNvPr id="83" name="Google Shape;83;p16"/>
          <p:cNvSpPr txBox="1"/>
          <p:nvPr/>
        </p:nvSpPr>
        <p:spPr>
          <a:xfrm>
            <a:off x="4572000" y="450422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4</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59875"/>
            <a:ext cx="8520600" cy="6234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eriod"/>
            </a:pPr>
            <a:r>
              <a:rPr lang="en"/>
              <a:t>"Detecting, tracking and counting motorcycle rider traffic violations on unconstrained roads."</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1381499" y="1068425"/>
            <a:ext cx="6694190" cy="3991025"/>
          </a:xfrm>
          <a:prstGeom prst="rect">
            <a:avLst/>
          </a:prstGeom>
          <a:noFill/>
          <a:ln>
            <a:noFill/>
          </a:ln>
        </p:spPr>
      </p:pic>
      <p:sp>
        <p:nvSpPr>
          <p:cNvPr id="91" name="Google Shape;91;p17"/>
          <p:cNvSpPr txBox="1"/>
          <p:nvPr/>
        </p:nvSpPr>
        <p:spPr>
          <a:xfrm>
            <a:off x="4128150" y="456887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5</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According to a World Health Organization study, 1.35 </a:t>
            </a:r>
            <a:r>
              <a:rPr lang="en"/>
              <a:t>million</a:t>
            </a:r>
            <a:r>
              <a:rPr lang="en"/>
              <a:t> fatalities each year where 50% of them are caused due to two-wheeler vehicles. This number further rises for </a:t>
            </a:r>
            <a:r>
              <a:rPr lang="en"/>
              <a:t>densely</a:t>
            </a:r>
            <a:r>
              <a:rPr lang="en"/>
              <a:t> populated Asian countries.</a:t>
            </a:r>
            <a:endParaRPr/>
          </a:p>
          <a:p>
            <a:pPr indent="-342900" lvl="0" marL="457200" rtl="0" algn="l">
              <a:spcBef>
                <a:spcPts val="0"/>
              </a:spcBef>
              <a:spcAft>
                <a:spcPts val="0"/>
              </a:spcAft>
              <a:buSzPts val="1800"/>
              <a:buAutoNum type="arabicPeriod"/>
            </a:pPr>
            <a:r>
              <a:rPr lang="en"/>
              <a:t>Tackling the problems of: i) </a:t>
            </a:r>
            <a:r>
              <a:rPr lang="en"/>
              <a:t>Triple-riding violations and ii) Helmet Violations</a:t>
            </a:r>
            <a:endParaRPr/>
          </a:p>
          <a:p>
            <a:pPr indent="-342900" lvl="0" marL="457200" rtl="0" algn="l">
              <a:spcBef>
                <a:spcPts val="0"/>
              </a:spcBef>
              <a:spcAft>
                <a:spcPts val="0"/>
              </a:spcAft>
              <a:buSzPts val="1800"/>
              <a:buAutoNum type="arabicPeriod"/>
            </a:pPr>
            <a:r>
              <a:rPr lang="en"/>
              <a:t>S</a:t>
            </a:r>
            <a:r>
              <a:rPr lang="en"/>
              <a:t>tatic cameras may not be present on the majority of the streets. Installing cameras everywhere may not be an economically viable and sustainable solution. Therefore, adopting an approach that operates on videos from a dashboard camera mounted within a police vehicle.</a:t>
            </a:r>
            <a:endParaRPr/>
          </a:p>
          <a:p>
            <a:pPr indent="-342900" lvl="0" marL="457200" rtl="0" algn="l">
              <a:spcBef>
                <a:spcPts val="0"/>
              </a:spcBef>
              <a:spcAft>
                <a:spcPts val="0"/>
              </a:spcAft>
              <a:buSzPts val="1800"/>
              <a:buAutoNum type="arabicPeriod"/>
            </a:pPr>
            <a:r>
              <a:rPr lang="en"/>
              <a:t>A novel trapezium representation for identifying triple riding violations</a:t>
            </a:r>
            <a:endParaRPr/>
          </a:p>
          <a:p>
            <a:pPr indent="0" lvl="0" marL="457200" rtl="0" algn="l">
              <a:spcBef>
                <a:spcPts val="1200"/>
              </a:spcBef>
              <a:spcAft>
                <a:spcPts val="1200"/>
              </a:spcAft>
              <a:buNone/>
            </a:pPr>
            <a:r>
              <a:t/>
            </a:r>
            <a:endParaRPr/>
          </a:p>
        </p:txBody>
      </p:sp>
      <p:sp>
        <p:nvSpPr>
          <p:cNvPr id="98" name="Google Shape;98;p18"/>
          <p:cNvSpPr txBox="1"/>
          <p:nvPr/>
        </p:nvSpPr>
        <p:spPr>
          <a:xfrm>
            <a:off x="4513275" y="447937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6</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4" name="Google Shape;104;p19"/>
          <p:cNvSpPr txBox="1"/>
          <p:nvPr>
            <p:ph idx="1" type="body"/>
          </p:nvPr>
        </p:nvSpPr>
        <p:spPr>
          <a:xfrm>
            <a:off x="311700" y="445025"/>
            <a:ext cx="4260300" cy="4471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Data collected from  India Driving Dataset (IDD) extracted by selecting images with motorcycles and riders, followed by filtering out small bounding boxes based on an area threshold of 900 squared pixels, as low-resolution boxes add noisy samples to the training data.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Curriculum Learning used utilizes the curriculum learning-based object detector to obtain robust detections of motorcycles and riders and avoid inter-class confusion due to high overlap between the bounding boxes of the two classes. The object detector further helps in robustly predicting triple riding and helmet violations.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5" name="Google Shape;105;p19"/>
          <p:cNvSpPr txBox="1"/>
          <p:nvPr/>
        </p:nvSpPr>
        <p:spPr>
          <a:xfrm>
            <a:off x="4960525" y="358075"/>
            <a:ext cx="3801600" cy="15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Drawing rectangular boxes over such correlated riders and motorcycles also becomes an issue, as in many</a:t>
            </a:r>
            <a:endParaRPr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cases, a significant portion of such boxes cover the background area and intersect with riders of other motorcycles.</a:t>
            </a:r>
            <a:endParaRPr sz="15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pic>
        <p:nvPicPr>
          <p:cNvPr id="106" name="Google Shape;106;p19"/>
          <p:cNvPicPr preferRelativeResize="0"/>
          <p:nvPr/>
        </p:nvPicPr>
        <p:blipFill>
          <a:blip r:embed="rId3">
            <a:alphaModFix/>
          </a:blip>
          <a:stretch>
            <a:fillRect/>
          </a:stretch>
        </p:blipFill>
        <p:spPr>
          <a:xfrm>
            <a:off x="4572000" y="2271275"/>
            <a:ext cx="4490176" cy="2059025"/>
          </a:xfrm>
          <a:prstGeom prst="rect">
            <a:avLst/>
          </a:prstGeom>
          <a:noFill/>
          <a:ln>
            <a:noFill/>
          </a:ln>
        </p:spPr>
      </p:pic>
      <p:sp>
        <p:nvSpPr>
          <p:cNvPr id="107" name="Google Shape;107;p19"/>
          <p:cNvSpPr txBox="1"/>
          <p:nvPr/>
        </p:nvSpPr>
        <p:spPr>
          <a:xfrm>
            <a:off x="4495800" y="4533300"/>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7</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59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 and Results</a:t>
            </a:r>
            <a:endParaRPr/>
          </a:p>
        </p:txBody>
      </p:sp>
      <p:sp>
        <p:nvSpPr>
          <p:cNvPr id="113" name="Google Shape;113;p20"/>
          <p:cNvSpPr txBox="1"/>
          <p:nvPr>
            <p:ph idx="1" type="body"/>
          </p:nvPr>
        </p:nvSpPr>
        <p:spPr>
          <a:xfrm>
            <a:off x="262000" y="62120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arenR"/>
            </a:pPr>
            <a:r>
              <a:rPr lang="en" sz="1600"/>
              <a:t>A</a:t>
            </a:r>
            <a:r>
              <a:rPr lang="en" sz="1600"/>
              <a:t> dataset of 1281 images containing 907 riders without helmets and 98 instances of triple-riding violations amongst 3313 riders and 4573 motorcycles.</a:t>
            </a:r>
            <a:endParaRPr sz="1600"/>
          </a:p>
          <a:p>
            <a:pPr indent="-330200" lvl="0" marL="457200" rtl="0" algn="l">
              <a:spcBef>
                <a:spcPts val="0"/>
              </a:spcBef>
              <a:spcAft>
                <a:spcPts val="0"/>
              </a:spcAft>
              <a:buSzPts val="1600"/>
              <a:buAutoNum type="arabicParenR"/>
            </a:pPr>
            <a:r>
              <a:rPr lang="en" sz="1600"/>
              <a:t>70:30 as a train:test split for the model.</a:t>
            </a:r>
            <a:endParaRPr sz="16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4" name="Google Shape;114;p20"/>
          <p:cNvPicPr preferRelativeResize="0"/>
          <p:nvPr/>
        </p:nvPicPr>
        <p:blipFill>
          <a:blip r:embed="rId3">
            <a:alphaModFix/>
          </a:blip>
          <a:stretch>
            <a:fillRect/>
          </a:stretch>
        </p:blipFill>
        <p:spPr>
          <a:xfrm>
            <a:off x="88050" y="1661075"/>
            <a:ext cx="5715000" cy="3219450"/>
          </a:xfrm>
          <a:prstGeom prst="rect">
            <a:avLst/>
          </a:prstGeom>
          <a:noFill/>
          <a:ln>
            <a:noFill/>
          </a:ln>
        </p:spPr>
      </p:pic>
      <p:sp>
        <p:nvSpPr>
          <p:cNvPr id="115" name="Google Shape;115;p20"/>
          <p:cNvSpPr txBox="1"/>
          <p:nvPr/>
        </p:nvSpPr>
        <p:spPr>
          <a:xfrm>
            <a:off x="5892325" y="1497650"/>
            <a:ext cx="32517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3) A practical system should</a:t>
            </a:r>
            <a:endParaRPr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have high precision or low false positives, as it is not appropriate to call a non-violator a violator.</a:t>
            </a:r>
            <a:endParaRPr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The proposed architecture achieves </a:t>
            </a:r>
            <a:r>
              <a:rPr b="1" lang="en" sz="1500">
                <a:solidFill>
                  <a:schemeClr val="lt2"/>
                </a:solidFill>
                <a:latin typeface="Source Sans Pro"/>
                <a:ea typeface="Source Sans Pro"/>
                <a:cs typeface="Source Sans Pro"/>
                <a:sym typeface="Source Sans Pro"/>
              </a:rPr>
              <a:t>precision,</a:t>
            </a:r>
            <a:endParaRPr b="1"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500">
                <a:solidFill>
                  <a:schemeClr val="lt2"/>
                </a:solidFill>
                <a:latin typeface="Source Sans Pro"/>
                <a:ea typeface="Source Sans Pro"/>
                <a:cs typeface="Source Sans Pro"/>
                <a:sym typeface="Source Sans Pro"/>
              </a:rPr>
              <a:t>recall, and F-score of i) 100.00%, 80.00% and 88.88% for</a:t>
            </a:r>
            <a:endParaRPr b="1"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500">
                <a:solidFill>
                  <a:schemeClr val="lt2"/>
                </a:solidFill>
                <a:latin typeface="Source Sans Pro"/>
                <a:ea typeface="Source Sans Pro"/>
                <a:cs typeface="Source Sans Pro"/>
                <a:sym typeface="Source Sans Pro"/>
              </a:rPr>
              <a:t>triple rider violation and ii) 87.50%, 63.63% and 73.67%</a:t>
            </a:r>
            <a:endParaRPr b="1" sz="1500">
              <a:solidFill>
                <a:schemeClr val="lt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500">
                <a:solidFill>
                  <a:schemeClr val="lt2"/>
                </a:solidFill>
                <a:latin typeface="Source Sans Pro"/>
                <a:ea typeface="Source Sans Pro"/>
                <a:cs typeface="Source Sans Pro"/>
                <a:sym typeface="Source Sans Pro"/>
              </a:rPr>
              <a:t>for helmet violation on the demo video.</a:t>
            </a:r>
            <a:endParaRPr sz="15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lt2"/>
              </a:solidFill>
              <a:latin typeface="Source Sans Pro"/>
              <a:ea typeface="Source Sans Pro"/>
              <a:cs typeface="Source Sans Pro"/>
              <a:sym typeface="Source Sans Pro"/>
            </a:endParaRPr>
          </a:p>
        </p:txBody>
      </p:sp>
      <p:sp>
        <p:nvSpPr>
          <p:cNvPr id="116" name="Google Shape;116;p20"/>
          <p:cNvSpPr txBox="1"/>
          <p:nvPr/>
        </p:nvSpPr>
        <p:spPr>
          <a:xfrm>
            <a:off x="5482350" y="4761900"/>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8</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338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 real-time wrong-way vehicle detection based on YOLO and centroid tracking."</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3" name="Google Shape;123;p21"/>
          <p:cNvPicPr preferRelativeResize="0"/>
          <p:nvPr/>
        </p:nvPicPr>
        <p:blipFill>
          <a:blip r:embed="rId3">
            <a:alphaModFix/>
          </a:blip>
          <a:stretch>
            <a:fillRect/>
          </a:stretch>
        </p:blipFill>
        <p:spPr>
          <a:xfrm>
            <a:off x="1602475" y="1279800"/>
            <a:ext cx="3560975" cy="3863700"/>
          </a:xfrm>
          <a:prstGeom prst="rect">
            <a:avLst/>
          </a:prstGeom>
          <a:noFill/>
          <a:ln>
            <a:noFill/>
          </a:ln>
        </p:spPr>
      </p:pic>
      <p:sp>
        <p:nvSpPr>
          <p:cNvPr id="124" name="Google Shape;124;p21"/>
          <p:cNvSpPr txBox="1"/>
          <p:nvPr/>
        </p:nvSpPr>
        <p:spPr>
          <a:xfrm>
            <a:off x="5308400" y="4568875"/>
            <a:ext cx="261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9</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